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8" r:id="rId6"/>
    <p:sldId id="261" r:id="rId7"/>
    <p:sldId id="262" r:id="rId8"/>
    <p:sldId id="263" r:id="rId9"/>
    <p:sldId id="264" r:id="rId10"/>
    <p:sldId id="271" r:id="rId11"/>
    <p:sldId id="265" r:id="rId12"/>
    <p:sldId id="267" r:id="rId13"/>
    <p:sldId id="266"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93" autoAdjust="0"/>
    <p:restoredTop sz="93103" autoAdjust="0"/>
  </p:normalViewPr>
  <p:slideViewPr>
    <p:cSldViewPr snapToGrid="0" snapToObjects="1">
      <p:cViewPr varScale="1">
        <p:scale>
          <a:sx n="92" d="100"/>
          <a:sy n="92" d="100"/>
        </p:scale>
        <p:origin x="920" y="184"/>
      </p:cViewPr>
      <p:guideLst>
        <p:guide orient="horz" pos="2160"/>
        <p:guide pos="2880"/>
      </p:guideLst>
    </p:cSldViewPr>
  </p:slideViewPr>
  <p:outlineViewPr>
    <p:cViewPr>
      <p:scale>
        <a:sx n="33" d="100"/>
        <a:sy n="33" d="100"/>
      </p:scale>
      <p:origin x="0" y="167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tiff>
</file>

<file path=ppt/media/image14.png>
</file>

<file path=ppt/media/image15.png>
</file>

<file path=ppt/media/image16.tiff>
</file>

<file path=ppt/media/image17.tiff>
</file>

<file path=ppt/media/image18.tiff>
</file>

<file path=ppt/media/image2.tiff>
</file>

<file path=ppt/media/image3.jp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7DFD92-C269-184E-9D9F-A8BC0EBA8EF9}" type="datetimeFigureOut">
              <a:rPr lang="en-US" smtClean="0"/>
              <a:t>8/25/18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E465083-992D-C74A-830B-0B9EFA301938}" type="slidenum">
              <a:rPr lang="en-US" smtClean="0"/>
              <a:t>‹#›</a:t>
            </a:fld>
            <a:endParaRPr lang="en-US"/>
          </a:p>
        </p:txBody>
      </p:sp>
    </p:spTree>
    <p:extLst>
      <p:ext uri="{BB962C8B-B14F-4D97-AF65-F5344CB8AC3E}">
        <p14:creationId xmlns:p14="http://schemas.microsoft.com/office/powerpoint/2010/main" val="333945495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mailto:join-dshubcommunity@lists.wisc.edu"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E465083-992D-C74A-830B-0B9EFA301938}" type="slidenum">
              <a:rPr lang="en-US" smtClean="0"/>
              <a:t>5</a:t>
            </a:fld>
            <a:endParaRPr lang="en-US"/>
          </a:p>
        </p:txBody>
      </p:sp>
    </p:spTree>
    <p:extLst>
      <p:ext uri="{BB962C8B-B14F-4D97-AF65-F5344CB8AC3E}">
        <p14:creationId xmlns:p14="http://schemas.microsoft.com/office/powerpoint/2010/main" val="4209382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200" b="0" u="none" strike="noStrike" kern="1200" dirty="0">
                <a:solidFill>
                  <a:schemeClr val="tx1"/>
                </a:solidFill>
                <a:effectLst/>
                <a:latin typeface="+mn-lt"/>
                <a:ea typeface="+mn-ea"/>
                <a:cs typeface="+mn-cs"/>
                <a:hlinkClick r:id="rId3"/>
              </a:rPr>
            </a:br>
            <a:r>
              <a:rPr lang="en-US" sz="1200" b="0" u="none" strike="noStrike" kern="1200" dirty="0">
                <a:solidFill>
                  <a:schemeClr val="tx1"/>
                </a:solidFill>
                <a:effectLst/>
                <a:latin typeface="+mn-lt"/>
                <a:ea typeface="+mn-ea"/>
                <a:cs typeface="+mn-cs"/>
                <a:hlinkClick r:id="rId3"/>
              </a:rPr>
              <a:t>join-dshubcommunity@lists.wisc.edu</a:t>
            </a:r>
            <a:endParaRPr lang="en-US" dirty="0"/>
          </a:p>
        </p:txBody>
      </p:sp>
      <p:sp>
        <p:nvSpPr>
          <p:cNvPr id="4" name="Slide Number Placeholder 3"/>
          <p:cNvSpPr>
            <a:spLocks noGrp="1"/>
          </p:cNvSpPr>
          <p:nvPr>
            <p:ph type="sldNum" sz="quarter" idx="5"/>
          </p:nvPr>
        </p:nvSpPr>
        <p:spPr/>
        <p:txBody>
          <a:bodyPr/>
          <a:lstStyle/>
          <a:p>
            <a:fld id="{AE465083-992D-C74A-830B-0B9EFA301938}" type="slidenum">
              <a:rPr lang="en-US" smtClean="0"/>
              <a:t>7</a:t>
            </a:fld>
            <a:endParaRPr lang="en-US"/>
          </a:p>
        </p:txBody>
      </p:sp>
    </p:spTree>
    <p:extLst>
      <p:ext uri="{BB962C8B-B14F-4D97-AF65-F5344CB8AC3E}">
        <p14:creationId xmlns:p14="http://schemas.microsoft.com/office/powerpoint/2010/main" val="40774329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Madison Microbiome Hub is a joint venture between the UW Biotechnology Center (UWBC) and the Wisconsin Institute for Discovery (WID), making use of current prowess at UWBC in sequencing and bioinformatics and WID’s strength in data storage and management. It will serve as a campus wide resource to support researchers interested in tackling a broad spectrum of microbiome related studies from investigating fundamental questions, developing new techniques and methodologies to understanding the impact of microbiome across different fields. </a:t>
            </a:r>
            <a:r>
              <a:rPr lang="en-US" sz="1200" kern="1200">
                <a:solidFill>
                  <a:schemeClr val="tx1"/>
                </a:solidFill>
                <a:effectLst/>
                <a:latin typeface="+mn-lt"/>
                <a:ea typeface="+mn-ea"/>
                <a:cs typeface="+mn-cs"/>
              </a:rPr>
              <a:t>Overall, by harnessing the significant research already taking place at UW, world class expertise and facilities we aim to develop the Madison Microbiome Hub as prominent center for microbiome research at UW.</a:t>
            </a:r>
          </a:p>
          <a:p>
            <a:endParaRPr lang="en-US"/>
          </a:p>
        </p:txBody>
      </p:sp>
      <p:sp>
        <p:nvSpPr>
          <p:cNvPr id="4" name="Slide Number Placeholder 3"/>
          <p:cNvSpPr>
            <a:spLocks noGrp="1"/>
          </p:cNvSpPr>
          <p:nvPr>
            <p:ph type="sldNum" sz="quarter" idx="5"/>
          </p:nvPr>
        </p:nvSpPr>
        <p:spPr/>
        <p:txBody>
          <a:bodyPr/>
          <a:lstStyle/>
          <a:p>
            <a:fld id="{46FEAA28-ABD1-4D42-8A6C-9DA0E0DFBF97}" type="slidenum">
              <a:rPr lang="en-US" smtClean="0"/>
              <a:t>10</a:t>
            </a:fld>
            <a:endParaRPr lang="en-US"/>
          </a:p>
        </p:txBody>
      </p:sp>
    </p:spTree>
    <p:extLst>
      <p:ext uri="{BB962C8B-B14F-4D97-AF65-F5344CB8AC3E}">
        <p14:creationId xmlns:p14="http://schemas.microsoft.com/office/powerpoint/2010/main" val="901447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465083-992D-C74A-830B-0B9EFA301938}" type="slidenum">
              <a:rPr lang="en-US" smtClean="0"/>
              <a:t>11</a:t>
            </a:fld>
            <a:endParaRPr lang="en-US"/>
          </a:p>
        </p:txBody>
      </p:sp>
    </p:spTree>
    <p:extLst>
      <p:ext uri="{BB962C8B-B14F-4D97-AF65-F5344CB8AC3E}">
        <p14:creationId xmlns:p14="http://schemas.microsoft.com/office/powerpoint/2010/main" val="1505509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CAC6C92-91BE-8D4B-B983-8E5F7037845D}" type="datetimeFigureOut">
              <a:rPr lang="en-US" smtClean="0"/>
              <a:t>8/25/18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97067C-DB30-8840-8EBD-3F30C9BDF4DD}" type="slidenum">
              <a:rPr lang="en-US" smtClean="0"/>
              <a:t>‹#›</a:t>
            </a:fld>
            <a:endParaRPr lang="en-US"/>
          </a:p>
        </p:txBody>
      </p:sp>
    </p:spTree>
    <p:extLst>
      <p:ext uri="{BB962C8B-B14F-4D97-AF65-F5344CB8AC3E}">
        <p14:creationId xmlns:p14="http://schemas.microsoft.com/office/powerpoint/2010/main" val="544694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CAC6C92-91BE-8D4B-B983-8E5F7037845D}" type="datetimeFigureOut">
              <a:rPr lang="en-US" smtClean="0"/>
              <a:t>8/25/18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97067C-DB30-8840-8EBD-3F30C9BDF4DD}" type="slidenum">
              <a:rPr lang="en-US" smtClean="0"/>
              <a:t>‹#›</a:t>
            </a:fld>
            <a:endParaRPr lang="en-US"/>
          </a:p>
        </p:txBody>
      </p:sp>
    </p:spTree>
    <p:extLst>
      <p:ext uri="{BB962C8B-B14F-4D97-AF65-F5344CB8AC3E}">
        <p14:creationId xmlns:p14="http://schemas.microsoft.com/office/powerpoint/2010/main" val="1396426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CAC6C92-91BE-8D4B-B983-8E5F7037845D}" type="datetimeFigureOut">
              <a:rPr lang="en-US" smtClean="0"/>
              <a:t>8/25/18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97067C-DB30-8840-8EBD-3F30C9BDF4DD}" type="slidenum">
              <a:rPr lang="en-US" smtClean="0"/>
              <a:t>‹#›</a:t>
            </a:fld>
            <a:endParaRPr lang="en-US"/>
          </a:p>
        </p:txBody>
      </p:sp>
    </p:spTree>
    <p:extLst>
      <p:ext uri="{BB962C8B-B14F-4D97-AF65-F5344CB8AC3E}">
        <p14:creationId xmlns:p14="http://schemas.microsoft.com/office/powerpoint/2010/main" val="246892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CAC6C92-91BE-8D4B-B983-8E5F7037845D}" type="datetimeFigureOut">
              <a:rPr lang="en-US" smtClean="0"/>
              <a:t>8/25/18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97067C-DB30-8840-8EBD-3F30C9BDF4DD}" type="slidenum">
              <a:rPr lang="en-US" smtClean="0"/>
              <a:t>‹#›</a:t>
            </a:fld>
            <a:endParaRPr lang="en-US"/>
          </a:p>
        </p:txBody>
      </p:sp>
    </p:spTree>
    <p:extLst>
      <p:ext uri="{BB962C8B-B14F-4D97-AF65-F5344CB8AC3E}">
        <p14:creationId xmlns:p14="http://schemas.microsoft.com/office/powerpoint/2010/main" val="4148756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AC6C92-91BE-8D4B-B983-8E5F7037845D}" type="datetimeFigureOut">
              <a:rPr lang="en-US" smtClean="0"/>
              <a:t>8/25/18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97067C-DB30-8840-8EBD-3F30C9BDF4DD}" type="slidenum">
              <a:rPr lang="en-US" smtClean="0"/>
              <a:t>‹#›</a:t>
            </a:fld>
            <a:endParaRPr lang="en-US"/>
          </a:p>
        </p:txBody>
      </p:sp>
    </p:spTree>
    <p:extLst>
      <p:ext uri="{BB962C8B-B14F-4D97-AF65-F5344CB8AC3E}">
        <p14:creationId xmlns:p14="http://schemas.microsoft.com/office/powerpoint/2010/main" val="3113199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CAC6C92-91BE-8D4B-B983-8E5F7037845D}" type="datetimeFigureOut">
              <a:rPr lang="en-US" smtClean="0"/>
              <a:t>8/25/18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97067C-DB30-8840-8EBD-3F30C9BDF4DD}" type="slidenum">
              <a:rPr lang="en-US" smtClean="0"/>
              <a:t>‹#›</a:t>
            </a:fld>
            <a:endParaRPr lang="en-US"/>
          </a:p>
        </p:txBody>
      </p:sp>
    </p:spTree>
    <p:extLst>
      <p:ext uri="{BB962C8B-B14F-4D97-AF65-F5344CB8AC3E}">
        <p14:creationId xmlns:p14="http://schemas.microsoft.com/office/powerpoint/2010/main" val="1122284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CAC6C92-91BE-8D4B-B983-8E5F7037845D}" type="datetimeFigureOut">
              <a:rPr lang="en-US" smtClean="0"/>
              <a:t>8/25/18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97067C-DB30-8840-8EBD-3F30C9BDF4DD}" type="slidenum">
              <a:rPr lang="en-US" smtClean="0"/>
              <a:t>‹#›</a:t>
            </a:fld>
            <a:endParaRPr lang="en-US"/>
          </a:p>
        </p:txBody>
      </p:sp>
    </p:spTree>
    <p:extLst>
      <p:ext uri="{BB962C8B-B14F-4D97-AF65-F5344CB8AC3E}">
        <p14:creationId xmlns:p14="http://schemas.microsoft.com/office/powerpoint/2010/main" val="508841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CAC6C92-91BE-8D4B-B983-8E5F7037845D}" type="datetimeFigureOut">
              <a:rPr lang="en-US" smtClean="0"/>
              <a:t>8/25/18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97067C-DB30-8840-8EBD-3F30C9BDF4DD}" type="slidenum">
              <a:rPr lang="en-US" smtClean="0"/>
              <a:t>‹#›</a:t>
            </a:fld>
            <a:endParaRPr lang="en-US"/>
          </a:p>
        </p:txBody>
      </p:sp>
    </p:spTree>
    <p:extLst>
      <p:ext uri="{BB962C8B-B14F-4D97-AF65-F5344CB8AC3E}">
        <p14:creationId xmlns:p14="http://schemas.microsoft.com/office/powerpoint/2010/main" val="1265248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AC6C92-91BE-8D4B-B983-8E5F7037845D}" type="datetimeFigureOut">
              <a:rPr lang="en-US" smtClean="0"/>
              <a:t>8/25/18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97067C-DB30-8840-8EBD-3F30C9BDF4DD}" type="slidenum">
              <a:rPr lang="en-US" smtClean="0"/>
              <a:t>‹#›</a:t>
            </a:fld>
            <a:endParaRPr lang="en-US"/>
          </a:p>
        </p:txBody>
      </p:sp>
    </p:spTree>
    <p:extLst>
      <p:ext uri="{BB962C8B-B14F-4D97-AF65-F5344CB8AC3E}">
        <p14:creationId xmlns:p14="http://schemas.microsoft.com/office/powerpoint/2010/main" val="3297268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AC6C92-91BE-8D4B-B983-8E5F7037845D}" type="datetimeFigureOut">
              <a:rPr lang="en-US" smtClean="0"/>
              <a:t>8/25/18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97067C-DB30-8840-8EBD-3F30C9BDF4DD}" type="slidenum">
              <a:rPr lang="en-US" smtClean="0"/>
              <a:t>‹#›</a:t>
            </a:fld>
            <a:endParaRPr lang="en-US"/>
          </a:p>
        </p:txBody>
      </p:sp>
    </p:spTree>
    <p:extLst>
      <p:ext uri="{BB962C8B-B14F-4D97-AF65-F5344CB8AC3E}">
        <p14:creationId xmlns:p14="http://schemas.microsoft.com/office/powerpoint/2010/main" val="4124672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AC6C92-91BE-8D4B-B983-8E5F7037845D}" type="datetimeFigureOut">
              <a:rPr lang="en-US" smtClean="0"/>
              <a:t>8/25/18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97067C-DB30-8840-8EBD-3F30C9BDF4DD}" type="slidenum">
              <a:rPr lang="en-US" smtClean="0"/>
              <a:t>‹#›</a:t>
            </a:fld>
            <a:endParaRPr lang="en-US"/>
          </a:p>
        </p:txBody>
      </p:sp>
    </p:spTree>
    <p:extLst>
      <p:ext uri="{BB962C8B-B14F-4D97-AF65-F5344CB8AC3E}">
        <p14:creationId xmlns:p14="http://schemas.microsoft.com/office/powerpoint/2010/main" val="4237603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AC6C92-91BE-8D4B-B983-8E5F7037845D}" type="datetimeFigureOut">
              <a:rPr lang="en-US" smtClean="0"/>
              <a:t>8/25/18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97067C-DB30-8840-8EBD-3F30C9BDF4DD}" type="slidenum">
              <a:rPr lang="en-US" smtClean="0"/>
              <a:t>‹#›</a:t>
            </a:fld>
            <a:endParaRPr lang="en-US"/>
          </a:p>
        </p:txBody>
      </p:sp>
    </p:spTree>
    <p:extLst>
      <p:ext uri="{BB962C8B-B14F-4D97-AF65-F5344CB8AC3E}">
        <p14:creationId xmlns:p14="http://schemas.microsoft.com/office/powerpoint/2010/main" val="26481422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tiff"/><Relationship Id="rId3" Type="http://schemas.openxmlformats.org/officeDocument/2006/relationships/image" Target="../media/image15.png"/><Relationship Id="rId7" Type="http://schemas.openxmlformats.org/officeDocument/2006/relationships/hyperlink" Target="mailto:madmicrobiome@wid.wisc.edu"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8.tiff"/><Relationship Id="rId5" Type="http://schemas.openxmlformats.org/officeDocument/2006/relationships/image" Target="../media/image17.tiff"/><Relationship Id="rId4" Type="http://schemas.openxmlformats.org/officeDocument/2006/relationships/image" Target="../media/image16.tif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www.biotech.wisc.edu/services/brc/workshop"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combee-uw-madison.github.io"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combee-uw-madison.github.io" TargetMode="External"/><Relationship Id="rId1" Type="http://schemas.openxmlformats.org/officeDocument/2006/relationships/slideLayout" Target="../slideLayouts/slideLayout4.xml"/><Relationship Id="rId4"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ComBEE-UW-Madison/RStudyGroup#combee-r-study-group--uw-madison" TargetMode="External"/><Relationship Id="rId2" Type="http://schemas.openxmlformats.org/officeDocument/2006/relationships/hyperlink" Target="https://github.com/ComBEE-UW-Madison/PythonStudyGroup/blob/master/README.md#combee-python-study-group--uw-madison"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ocs.google.com/document/d/1oitEanys4Y9hmGISTtOstzI6F3aLgz8LKcl7Oec-RuY"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jpg"/><Relationship Id="rId4" Type="http://schemas.openxmlformats.org/officeDocument/2006/relationships/hyperlink" Target="http://datascience.wisc.edu/"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tiff"/><Relationship Id="rId4" Type="http://schemas.openxmlformats.org/officeDocument/2006/relationships/image" Target="../media/image7.png"/><Relationship Id="rId9"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hyperlink" Target="mailto:join-dshubcommunity@lists.wisc.edu"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qbi.wisc.edu/education/phd-minor/" TargetMode="External"/><Relationship Id="rId2" Type="http://schemas.openxmlformats.org/officeDocument/2006/relationships/hyperlink" Target="https://qbi.wisc.edu/" TargetMode="External"/><Relationship Id="rId1" Type="http://schemas.openxmlformats.org/officeDocument/2006/relationships/slideLayout" Target="../slideLayouts/slideLayout2.xml"/><Relationship Id="rId4" Type="http://schemas.openxmlformats.org/officeDocument/2006/relationships/hyperlink" Target="https://wid.wisc.edu/seminars/qbi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Computational Resources </a:t>
            </a:r>
            <a:br>
              <a:rPr lang="en-US" dirty="0"/>
            </a:br>
            <a:r>
              <a:rPr lang="en-US" dirty="0"/>
              <a:t>at UW-Madison</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6895811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5F9C5E-7769-5E4A-AA73-09524B7A17BD}"/>
              </a:ext>
            </a:extLst>
          </p:cNvPr>
          <p:cNvPicPr>
            <a:picLocks noChangeAspect="1"/>
          </p:cNvPicPr>
          <p:nvPr/>
        </p:nvPicPr>
        <p:blipFill>
          <a:blip r:embed="rId3"/>
          <a:stretch>
            <a:fillRect/>
          </a:stretch>
        </p:blipFill>
        <p:spPr>
          <a:xfrm>
            <a:off x="301830" y="254057"/>
            <a:ext cx="6279079" cy="1657159"/>
          </a:xfrm>
          <a:prstGeom prst="rect">
            <a:avLst/>
          </a:prstGeom>
        </p:spPr>
      </p:pic>
      <p:pic>
        <p:nvPicPr>
          <p:cNvPr id="5" name="Picture 4">
            <a:extLst>
              <a:ext uri="{FF2B5EF4-FFF2-40B4-BE49-F238E27FC236}">
                <a16:creationId xmlns:a16="http://schemas.microsoft.com/office/drawing/2014/main" id="{DAA2D883-2A9A-B047-A5E5-A15C69592425}"/>
              </a:ext>
            </a:extLst>
          </p:cNvPr>
          <p:cNvPicPr>
            <a:picLocks noChangeAspect="1"/>
          </p:cNvPicPr>
          <p:nvPr/>
        </p:nvPicPr>
        <p:blipFill>
          <a:blip r:embed="rId4"/>
          <a:stretch>
            <a:fillRect/>
          </a:stretch>
        </p:blipFill>
        <p:spPr>
          <a:xfrm>
            <a:off x="301830" y="5759585"/>
            <a:ext cx="4525887" cy="826017"/>
          </a:xfrm>
          <a:prstGeom prst="rect">
            <a:avLst/>
          </a:prstGeom>
        </p:spPr>
      </p:pic>
      <p:pic>
        <p:nvPicPr>
          <p:cNvPr id="6" name="Picture 5">
            <a:extLst>
              <a:ext uri="{FF2B5EF4-FFF2-40B4-BE49-F238E27FC236}">
                <a16:creationId xmlns:a16="http://schemas.microsoft.com/office/drawing/2014/main" id="{596EFA5B-AFED-1647-9AF9-F51787ED4A7E}"/>
              </a:ext>
            </a:extLst>
          </p:cNvPr>
          <p:cNvPicPr>
            <a:picLocks noChangeAspect="1"/>
          </p:cNvPicPr>
          <p:nvPr/>
        </p:nvPicPr>
        <p:blipFill>
          <a:blip r:embed="rId5"/>
          <a:stretch>
            <a:fillRect/>
          </a:stretch>
        </p:blipFill>
        <p:spPr>
          <a:xfrm>
            <a:off x="5875506" y="5597949"/>
            <a:ext cx="3029316" cy="1104809"/>
          </a:xfrm>
          <a:prstGeom prst="rect">
            <a:avLst/>
          </a:prstGeom>
        </p:spPr>
      </p:pic>
      <p:pic>
        <p:nvPicPr>
          <p:cNvPr id="7" name="Picture 6">
            <a:extLst>
              <a:ext uri="{FF2B5EF4-FFF2-40B4-BE49-F238E27FC236}">
                <a16:creationId xmlns:a16="http://schemas.microsoft.com/office/drawing/2014/main" id="{463C5F40-F50A-CD4F-A937-96ABFCA5AF0E}"/>
              </a:ext>
            </a:extLst>
          </p:cNvPr>
          <p:cNvPicPr>
            <a:picLocks noChangeAspect="1"/>
          </p:cNvPicPr>
          <p:nvPr/>
        </p:nvPicPr>
        <p:blipFill>
          <a:blip r:embed="rId6"/>
          <a:stretch>
            <a:fillRect/>
          </a:stretch>
        </p:blipFill>
        <p:spPr>
          <a:xfrm>
            <a:off x="7128158" y="409940"/>
            <a:ext cx="998517" cy="1497776"/>
          </a:xfrm>
          <a:prstGeom prst="rect">
            <a:avLst/>
          </a:prstGeom>
        </p:spPr>
      </p:pic>
      <p:sp>
        <p:nvSpPr>
          <p:cNvPr id="8" name="Rectangle 7">
            <a:extLst>
              <a:ext uri="{FF2B5EF4-FFF2-40B4-BE49-F238E27FC236}">
                <a16:creationId xmlns:a16="http://schemas.microsoft.com/office/drawing/2014/main" id="{4B396082-9434-4649-8435-6F5B25EA8FE7}"/>
              </a:ext>
            </a:extLst>
          </p:cNvPr>
          <p:cNvSpPr/>
          <p:nvPr/>
        </p:nvSpPr>
        <p:spPr>
          <a:xfrm>
            <a:off x="237011" y="2083203"/>
            <a:ext cx="6343898" cy="3393558"/>
          </a:xfrm>
          <a:prstGeom prst="rect">
            <a:avLst/>
          </a:prstGeom>
        </p:spPr>
        <p:txBody>
          <a:bodyPr wrap="square">
            <a:spAutoFit/>
          </a:bodyPr>
          <a:lstStyle/>
          <a:p>
            <a:pPr algn="ctr"/>
            <a:r>
              <a:rPr lang="en-US" sz="3200" b="1" dirty="0">
                <a:latin typeface="Arial" panose="020B0604020202020204" pitchFamily="34" charset="0"/>
                <a:ea typeface="Calibri" panose="020F0502020204030204" pitchFamily="34" charset="0"/>
                <a:cs typeface="Arial" panose="020B0604020202020204" pitchFamily="34" charset="0"/>
              </a:rPr>
              <a:t>Services</a:t>
            </a:r>
            <a:endParaRPr lang="en-US" sz="2000" b="1" dirty="0">
              <a:latin typeface="Arial" panose="020B0604020202020204" pitchFamily="34" charset="0"/>
              <a:ea typeface="Calibri" panose="020F0502020204030204" pitchFamily="34" charset="0"/>
              <a:cs typeface="Times New Roman" panose="02020603050405020304" pitchFamily="18" charset="0"/>
            </a:endParaRPr>
          </a:p>
          <a:p>
            <a:pPr marL="257175" indent="-257175" algn="just">
              <a:lnSpc>
                <a:spcPct val="115000"/>
              </a:lnSpc>
              <a:buFont typeface="Symbol" pitchFamily="2" charset="2"/>
              <a:buChar char=""/>
            </a:pPr>
            <a:r>
              <a:rPr lang="en-US" sz="2000" b="1" dirty="0">
                <a:latin typeface="Arial" panose="020B0604020202020204" pitchFamily="34" charset="0"/>
                <a:ea typeface="Calibri" panose="020F0502020204030204" pitchFamily="34" charset="0"/>
                <a:cs typeface="Times New Roman" panose="02020603050405020304" pitchFamily="18" charset="0"/>
              </a:rPr>
              <a:t>Experimental design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257175" indent="-257175" algn="just">
              <a:lnSpc>
                <a:spcPct val="115000"/>
              </a:lnSpc>
              <a:buFont typeface="Symbol" pitchFamily="2" charset="2"/>
              <a:buChar char=""/>
            </a:pPr>
            <a:r>
              <a:rPr lang="en-US" sz="2000" b="1" dirty="0">
                <a:latin typeface="Arial" panose="020B0604020202020204" pitchFamily="34" charset="0"/>
                <a:ea typeface="Calibri" panose="020F0502020204030204" pitchFamily="34" charset="0"/>
                <a:cs typeface="Times New Roman" panose="02020603050405020304" pitchFamily="18" charset="0"/>
              </a:rPr>
              <a:t>Technical consultation</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257175" indent="-257175" algn="just">
              <a:lnSpc>
                <a:spcPct val="115000"/>
              </a:lnSpc>
              <a:buFont typeface="Symbol" pitchFamily="2" charset="2"/>
              <a:buChar char=""/>
            </a:pPr>
            <a:r>
              <a:rPr lang="en-US" sz="2000" b="1" dirty="0">
                <a:latin typeface="Arial" panose="020B0604020202020204" pitchFamily="34" charset="0"/>
                <a:ea typeface="Calibri" panose="020F0502020204030204" pitchFamily="34" charset="0"/>
                <a:cs typeface="Times New Roman" panose="02020603050405020304" pitchFamily="18" charset="0"/>
              </a:rPr>
              <a:t>Data analysis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257175" indent="-257175" algn="just">
              <a:lnSpc>
                <a:spcPct val="115000"/>
              </a:lnSpc>
              <a:buFont typeface="Symbol" pitchFamily="2" charset="2"/>
              <a:buChar char=""/>
            </a:pPr>
            <a:r>
              <a:rPr lang="en-US" sz="2000" b="1" dirty="0">
                <a:latin typeface="Arial" panose="020B0604020202020204" pitchFamily="34" charset="0"/>
                <a:ea typeface="Calibri" panose="020F0502020204030204" pitchFamily="34" charset="0"/>
                <a:cs typeface="Times New Roman" panose="02020603050405020304" pitchFamily="18" charset="0"/>
              </a:rPr>
              <a:t>Coordinating collaborative research</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257175" indent="-257175" algn="just">
              <a:lnSpc>
                <a:spcPct val="115000"/>
              </a:lnSpc>
              <a:buFont typeface="Symbol" pitchFamily="2" charset="2"/>
              <a:buChar char=""/>
            </a:pPr>
            <a:r>
              <a:rPr lang="en-US" sz="2000" b="1" dirty="0">
                <a:latin typeface="Arial" panose="020B0604020202020204" pitchFamily="34" charset="0"/>
                <a:ea typeface="Calibri" panose="020F0502020204030204" pitchFamily="34" charset="0"/>
                <a:cs typeface="Times New Roman" panose="02020603050405020304" pitchFamily="18" charset="0"/>
              </a:rPr>
              <a:t>Data management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257175" indent="-257175" algn="just">
              <a:lnSpc>
                <a:spcPct val="115000"/>
              </a:lnSpc>
              <a:buFont typeface="Symbol" pitchFamily="2" charset="2"/>
              <a:buChar char=""/>
            </a:pPr>
            <a:r>
              <a:rPr lang="en-US" sz="2000" b="1" dirty="0">
                <a:latin typeface="Arial" panose="020B0604020202020204" pitchFamily="34" charset="0"/>
                <a:ea typeface="Calibri" panose="020F0502020204030204" pitchFamily="34" charset="0"/>
                <a:cs typeface="Times New Roman" panose="02020603050405020304" pitchFamily="18" charset="0"/>
              </a:rPr>
              <a:t>Conducting outreach activities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257175" indent="-257175">
              <a:lnSpc>
                <a:spcPct val="115000"/>
              </a:lnSpc>
              <a:buFont typeface="Symbol" pitchFamily="2" charset="2"/>
              <a:buChar char=""/>
            </a:pPr>
            <a:r>
              <a:rPr lang="en-US" sz="2000" b="1" dirty="0">
                <a:latin typeface="Arial" panose="020B0604020202020204" pitchFamily="34" charset="0"/>
                <a:ea typeface="Calibri" panose="020F0502020204030204" pitchFamily="34" charset="0"/>
                <a:cs typeface="Times New Roman" panose="02020603050405020304" pitchFamily="18" charset="0"/>
              </a:rPr>
              <a:t>Developing workshops, teaching modules, seminar series and conferences</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8">
            <a:extLst>
              <a:ext uri="{FF2B5EF4-FFF2-40B4-BE49-F238E27FC236}">
                <a16:creationId xmlns:a16="http://schemas.microsoft.com/office/drawing/2014/main" id="{0FA4D748-4D50-F34A-B94D-EB7041634004}"/>
              </a:ext>
            </a:extLst>
          </p:cNvPr>
          <p:cNvSpPr/>
          <p:nvPr/>
        </p:nvSpPr>
        <p:spPr>
          <a:xfrm>
            <a:off x="5292437" y="2033928"/>
            <a:ext cx="4253345" cy="1508105"/>
          </a:xfrm>
          <a:prstGeom prst="rect">
            <a:avLst/>
          </a:prstGeom>
        </p:spPr>
        <p:txBody>
          <a:bodyPr wrap="square">
            <a:spAutoFit/>
          </a:bodyPr>
          <a:lstStyle/>
          <a:p>
            <a:pPr algn="ctr"/>
            <a:r>
              <a:rPr lang="en-US" b="1" dirty="0">
                <a:latin typeface="Arial" panose="020B0604020202020204" pitchFamily="34" charset="0"/>
                <a:ea typeface="Calibri" panose="020F0502020204030204" pitchFamily="34" charset="0"/>
                <a:cs typeface="Times New Roman" panose="02020603050405020304" pitchFamily="18" charset="0"/>
              </a:rPr>
              <a:t>Sailendharan Sudakaran</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gn="ctr"/>
            <a:r>
              <a:rPr lang="en-US" b="1" dirty="0">
                <a:latin typeface="Arial" panose="020B0604020202020204" pitchFamily="34" charset="0"/>
                <a:ea typeface="Calibri" panose="020F0502020204030204" pitchFamily="34" charset="0"/>
                <a:cs typeface="Times New Roman" panose="02020603050405020304" pitchFamily="18" charset="0"/>
              </a:rPr>
              <a:t>Manager</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gn="just"/>
            <a:r>
              <a:rPr lang="en-US" sz="1400" dirty="0">
                <a:latin typeface="Arial" panose="020B0604020202020204" pitchFamily="34" charset="0"/>
                <a:ea typeface="Calibri" panose="020F0502020204030204" pitchFamily="34" charset="0"/>
                <a:cs typeface="Times New Roman" panose="02020603050405020304" pitchFamily="18" charset="0"/>
              </a:rPr>
              <a:t>Email.    : </a:t>
            </a:r>
            <a:r>
              <a:rPr lang="en-US" sz="1400" b="1" u="sng" dirty="0">
                <a:solidFill>
                  <a:srgbClr val="0563C1"/>
                </a:solidFill>
                <a:latin typeface="Arial" panose="020B0604020202020204" pitchFamily="34" charset="0"/>
                <a:ea typeface="Calibri" panose="020F0502020204030204" pitchFamily="34" charset="0"/>
                <a:cs typeface="Times New Roman" panose="02020603050405020304" pitchFamily="18" charset="0"/>
                <a:hlinkClick r:id="rId7"/>
              </a:rPr>
              <a:t>madmicrobiome@wid.wisc.edu</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gn="just"/>
            <a:r>
              <a:rPr lang="en-US" sz="1400" dirty="0">
                <a:latin typeface="Arial" panose="020B0604020202020204" pitchFamily="34" charset="0"/>
                <a:ea typeface="Calibri" panose="020F0502020204030204" pitchFamily="34" charset="0"/>
                <a:cs typeface="Times New Roman" panose="02020603050405020304" pitchFamily="18" charset="0"/>
              </a:rPr>
              <a:t>Twitter.  : </a:t>
            </a:r>
            <a:r>
              <a:rPr lang="en-US" sz="1400" b="1" dirty="0">
                <a:latin typeface="Arial" panose="020B0604020202020204" pitchFamily="34" charset="0"/>
                <a:ea typeface="Calibri" panose="020F0502020204030204" pitchFamily="34" charset="0"/>
                <a:cs typeface="Times New Roman" panose="02020603050405020304" pitchFamily="18" charset="0"/>
              </a:rPr>
              <a:t>@</a:t>
            </a:r>
            <a:r>
              <a:rPr lang="en-US" sz="1400" b="1" dirty="0" err="1">
                <a:latin typeface="Arial" panose="020B0604020202020204" pitchFamily="34" charset="0"/>
                <a:ea typeface="Calibri" panose="020F0502020204030204" pitchFamily="34" charset="0"/>
                <a:cs typeface="Times New Roman" panose="02020603050405020304" pitchFamily="18" charset="0"/>
              </a:rPr>
              <a:t>madmicrobiome</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gn="just"/>
            <a:r>
              <a:rPr lang="en-US" sz="1400" dirty="0">
                <a:latin typeface="Arial" panose="020B0604020202020204" pitchFamily="34" charset="0"/>
                <a:ea typeface="Calibri" panose="020F0502020204030204" pitchFamily="34" charset="0"/>
                <a:cs typeface="Times New Roman" panose="02020603050405020304" pitchFamily="18" charset="0"/>
              </a:rPr>
              <a:t>Website : </a:t>
            </a:r>
            <a:r>
              <a:rPr lang="en-US" sz="1400" b="1" dirty="0" err="1">
                <a:latin typeface="Arial" panose="020B0604020202020204" pitchFamily="34" charset="0"/>
                <a:ea typeface="Calibri" panose="020F0502020204030204" pitchFamily="34" charset="0"/>
                <a:cs typeface="Times New Roman" panose="02020603050405020304" pitchFamily="18" charset="0"/>
              </a:rPr>
              <a:t>microbiome.wisc.edu</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gn="just"/>
            <a:r>
              <a:rPr lang="en-US" sz="1400" dirty="0">
                <a:latin typeface="Arial" panose="020B0604020202020204" pitchFamily="34" charset="0"/>
                <a:ea typeface="Calibri" panose="020F0502020204030204" pitchFamily="34" charset="0"/>
                <a:cs typeface="Times New Roman" panose="02020603050405020304" pitchFamily="18" charset="0"/>
              </a:rPr>
              <a:t>Address : </a:t>
            </a:r>
            <a:r>
              <a:rPr lang="en-US" sz="1400" b="1" dirty="0">
                <a:latin typeface="Arial" panose="020B0604020202020204" pitchFamily="34" charset="0"/>
                <a:ea typeface="Calibri" panose="020F0502020204030204" pitchFamily="34" charset="0"/>
                <a:cs typeface="Times New Roman" panose="02020603050405020304" pitchFamily="18" charset="0"/>
              </a:rPr>
              <a:t>Wisconsin Institute for Discovery</a:t>
            </a:r>
            <a:endParaRPr lang="en-US" sz="1400" dirty="0">
              <a:latin typeface="Arial" panose="020B0604020202020204" pitchFamily="34" charset="0"/>
              <a:ea typeface="Calibri" panose="020F0502020204030204" pitchFamily="34" charset="0"/>
              <a:cs typeface="Times New Roman" panose="02020603050405020304" pitchFamily="18" charset="0"/>
            </a:endParaRPr>
          </a:p>
        </p:txBody>
      </p:sp>
      <p:pic>
        <p:nvPicPr>
          <p:cNvPr id="18" name="Picture 17">
            <a:extLst>
              <a:ext uri="{FF2B5EF4-FFF2-40B4-BE49-F238E27FC236}">
                <a16:creationId xmlns:a16="http://schemas.microsoft.com/office/drawing/2014/main" id="{34BE5966-CB88-564A-8C9C-7A034DFAFFE1}"/>
              </a:ext>
            </a:extLst>
          </p:cNvPr>
          <p:cNvPicPr>
            <a:picLocks noChangeAspect="1"/>
          </p:cNvPicPr>
          <p:nvPr/>
        </p:nvPicPr>
        <p:blipFill>
          <a:blip r:embed="rId8"/>
          <a:stretch>
            <a:fillRect/>
          </a:stretch>
        </p:blipFill>
        <p:spPr>
          <a:xfrm>
            <a:off x="6137564" y="3605219"/>
            <a:ext cx="2767258" cy="1764737"/>
          </a:xfrm>
          <a:prstGeom prst="rect">
            <a:avLst/>
          </a:prstGeom>
        </p:spPr>
      </p:pic>
      <p:sp>
        <p:nvSpPr>
          <p:cNvPr id="20" name="Down Arrow 19">
            <a:extLst>
              <a:ext uri="{FF2B5EF4-FFF2-40B4-BE49-F238E27FC236}">
                <a16:creationId xmlns:a16="http://schemas.microsoft.com/office/drawing/2014/main" id="{D8369A1B-1811-DB4B-953D-87FF7B4C603B}"/>
              </a:ext>
            </a:extLst>
          </p:cNvPr>
          <p:cNvSpPr/>
          <p:nvPr/>
        </p:nvSpPr>
        <p:spPr>
          <a:xfrm rot="2835198">
            <a:off x="7154534" y="4426944"/>
            <a:ext cx="217828" cy="351280"/>
          </a:xfrm>
          <a:prstGeom prst="downArrow">
            <a:avLst/>
          </a:prstGeom>
          <a:solidFill>
            <a:srgbClr val="B900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4293677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courses</a:t>
            </a:r>
          </a:p>
        </p:txBody>
      </p:sp>
      <p:sp>
        <p:nvSpPr>
          <p:cNvPr id="3" name="Content Placeholder 2"/>
          <p:cNvSpPr>
            <a:spLocks noGrp="1"/>
          </p:cNvSpPr>
          <p:nvPr>
            <p:ph idx="1"/>
          </p:nvPr>
        </p:nvSpPr>
        <p:spPr>
          <a:xfrm>
            <a:off x="457199" y="1600200"/>
            <a:ext cx="8597643" cy="4525963"/>
          </a:xfrm>
        </p:spPr>
        <p:txBody>
          <a:bodyPr>
            <a:normAutofit fontScale="92500"/>
          </a:bodyPr>
          <a:lstStyle/>
          <a:p>
            <a:r>
              <a:rPr lang="is-IS" dirty="0"/>
              <a:t>MICROBIO </a:t>
            </a:r>
            <a:r>
              <a:rPr lang="ru-RU" dirty="0"/>
              <a:t>657</a:t>
            </a:r>
            <a:r>
              <a:rPr lang="is-IS" dirty="0"/>
              <a:t>: Bioinformatics for Microbiologists </a:t>
            </a:r>
          </a:p>
          <a:p>
            <a:pPr lvl="1"/>
            <a:r>
              <a:rPr lang="is-IS" dirty="0"/>
              <a:t>Garret Suen, Spring 2019</a:t>
            </a:r>
          </a:p>
          <a:p>
            <a:r>
              <a:rPr lang="is-IS" dirty="0"/>
              <a:t>STATS 679: Computing Tools for Data Analytics</a:t>
            </a:r>
          </a:p>
          <a:p>
            <a:pPr lvl="1"/>
            <a:r>
              <a:rPr lang="is-IS" dirty="0"/>
              <a:t>Cecile Ane,  Fall 2018</a:t>
            </a:r>
          </a:p>
          <a:p>
            <a:r>
              <a:rPr lang="en-US" dirty="0"/>
              <a:t>BMI 541 -  Introduction to Biostatistics</a:t>
            </a:r>
            <a:endParaRPr lang="is-IS" dirty="0"/>
          </a:p>
          <a:p>
            <a:r>
              <a:rPr lang="en-US" dirty="0"/>
              <a:t>BMI 576 -  Introduction to Bioinformatics</a:t>
            </a:r>
          </a:p>
          <a:p>
            <a:r>
              <a:rPr lang="en-US" dirty="0"/>
              <a:t>BMI 776 -  Advanced Bioinformatics</a:t>
            </a:r>
            <a:endParaRPr lang="is-IS" dirty="0"/>
          </a:p>
          <a:p>
            <a:r>
              <a:rPr lang="is-IS" dirty="0"/>
              <a:t>CS301 - </a:t>
            </a:r>
            <a:r>
              <a:rPr lang="en-US" dirty="0"/>
              <a:t>Introduction to Data Programming</a:t>
            </a:r>
          </a:p>
        </p:txBody>
      </p:sp>
    </p:spTree>
    <p:extLst>
      <p:ext uri="{BB962C8B-B14F-4D97-AF65-F5344CB8AC3E}">
        <p14:creationId xmlns:p14="http://schemas.microsoft.com/office/powerpoint/2010/main" val="1623443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Biotech Center</a:t>
            </a:r>
          </a:p>
        </p:txBody>
      </p:sp>
      <p:sp>
        <p:nvSpPr>
          <p:cNvPr id="3" name="Content Placeholder 2"/>
          <p:cNvSpPr>
            <a:spLocks noGrp="1"/>
          </p:cNvSpPr>
          <p:nvPr>
            <p:ph idx="1"/>
          </p:nvPr>
        </p:nvSpPr>
        <p:spPr/>
        <p:txBody>
          <a:bodyPr>
            <a:normAutofit fontScale="85000" lnSpcReduction="20000"/>
          </a:bodyPr>
          <a:lstStyle/>
          <a:p>
            <a:r>
              <a:rPr lang="en-US" dirty="0"/>
              <a:t>Biotech Center on campus also offers Bioinformatics workshops (cost $$)</a:t>
            </a:r>
          </a:p>
          <a:p>
            <a:r>
              <a:rPr lang="en-US" dirty="0"/>
              <a:t>Workshops include:</a:t>
            </a:r>
          </a:p>
          <a:p>
            <a:pPr lvl="1"/>
            <a:r>
              <a:rPr lang="en-US" dirty="0"/>
              <a:t>Linux Basics for NGS Data Analysis</a:t>
            </a:r>
          </a:p>
          <a:p>
            <a:pPr lvl="1"/>
            <a:r>
              <a:rPr lang="en-US" dirty="0"/>
              <a:t>Intro to NGS Data Analysis</a:t>
            </a:r>
          </a:p>
          <a:p>
            <a:pPr lvl="1"/>
            <a:r>
              <a:rPr lang="en-US" dirty="0" err="1"/>
              <a:t>Microbiota</a:t>
            </a:r>
            <a:r>
              <a:rPr lang="en-US" dirty="0"/>
              <a:t> Processing in </a:t>
            </a:r>
            <a:r>
              <a:rPr lang="en-US" dirty="0" err="1"/>
              <a:t>mothur</a:t>
            </a:r>
            <a:endParaRPr lang="en-US" dirty="0"/>
          </a:p>
          <a:p>
            <a:pPr lvl="1"/>
            <a:r>
              <a:rPr lang="en-US" dirty="0"/>
              <a:t>Microbiota Analysis in R</a:t>
            </a:r>
          </a:p>
          <a:p>
            <a:pPr lvl="1"/>
            <a:r>
              <a:rPr lang="en-US" dirty="0" err="1"/>
              <a:t>mRNAseq</a:t>
            </a:r>
            <a:r>
              <a:rPr lang="en-US" dirty="0"/>
              <a:t> Analysis</a:t>
            </a:r>
          </a:p>
          <a:p>
            <a:pPr lvl="1"/>
            <a:r>
              <a:rPr lang="en-US" dirty="0"/>
              <a:t>Advanced </a:t>
            </a:r>
            <a:r>
              <a:rPr lang="en-US" dirty="0" err="1"/>
              <a:t>mRNAseq</a:t>
            </a:r>
            <a:r>
              <a:rPr lang="en-US" dirty="0"/>
              <a:t> differential gene expression</a:t>
            </a:r>
          </a:p>
          <a:p>
            <a:pPr lvl="1"/>
            <a:r>
              <a:rPr lang="en-US" dirty="0"/>
              <a:t>Single-cell RNA-</a:t>
            </a:r>
            <a:r>
              <a:rPr lang="en-US" dirty="0" err="1"/>
              <a:t>seq</a:t>
            </a:r>
            <a:endParaRPr lang="en-US" dirty="0"/>
          </a:p>
          <a:p>
            <a:pPr lvl="1"/>
            <a:r>
              <a:rPr lang="en-US" dirty="0" err="1"/>
              <a:t>ChIPseq</a:t>
            </a:r>
            <a:r>
              <a:rPr lang="en-US" dirty="0"/>
              <a:t> Workshop</a:t>
            </a:r>
          </a:p>
          <a:p>
            <a:r>
              <a:rPr lang="en-US" dirty="0">
                <a:hlinkClick r:id="rId2"/>
              </a:rPr>
              <a:t>http://www.biotech.wisc.edu/services/brc/workshop</a:t>
            </a:r>
            <a:endParaRPr lang="en-US" dirty="0"/>
          </a:p>
        </p:txBody>
      </p:sp>
    </p:spTree>
    <p:extLst>
      <p:ext uri="{BB962C8B-B14F-4D97-AF65-F5344CB8AC3E}">
        <p14:creationId xmlns:p14="http://schemas.microsoft.com/office/powerpoint/2010/main" val="3287427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9357"/>
            <a:ext cx="8229600" cy="1143000"/>
          </a:xfrm>
        </p:spPr>
        <p:txBody>
          <a:bodyPr/>
          <a:lstStyle/>
          <a:p>
            <a:r>
              <a:rPr lang="en-US" dirty="0" err="1"/>
              <a:t>ComBEE</a:t>
            </a:r>
            <a:endParaRPr lang="en-US" dirty="0"/>
          </a:p>
        </p:txBody>
      </p:sp>
      <p:sp>
        <p:nvSpPr>
          <p:cNvPr id="3" name="Content Placeholder 2"/>
          <p:cNvSpPr>
            <a:spLocks noGrp="1"/>
          </p:cNvSpPr>
          <p:nvPr>
            <p:ph sz="half" idx="1"/>
          </p:nvPr>
        </p:nvSpPr>
        <p:spPr>
          <a:xfrm>
            <a:off x="300634" y="1252357"/>
            <a:ext cx="8386165" cy="5132637"/>
          </a:xfrm>
        </p:spPr>
        <p:txBody>
          <a:bodyPr>
            <a:normAutofit/>
          </a:bodyPr>
          <a:lstStyle/>
          <a:p>
            <a:r>
              <a:rPr lang="en-US" sz="3600" dirty="0"/>
              <a:t>Computational Biology, Ecology, and Evolution Group</a:t>
            </a:r>
          </a:p>
          <a:p>
            <a:r>
              <a:rPr lang="en-US" sz="3600" dirty="0"/>
              <a:t>Social gathering Sept. 7th @ 4pm in 6201 MSB</a:t>
            </a:r>
          </a:p>
          <a:p>
            <a:r>
              <a:rPr lang="en-US" sz="3600" dirty="0"/>
              <a:t>Bi-weekly R/python study groups</a:t>
            </a:r>
          </a:p>
          <a:p>
            <a:r>
              <a:rPr lang="en-US" sz="3600" dirty="0">
                <a:hlinkClick r:id="rId2"/>
              </a:rPr>
              <a:t>https://combee-uw-madison.github.io</a:t>
            </a:r>
            <a:endParaRPr lang="en-US" sz="3600" dirty="0"/>
          </a:p>
          <a:p>
            <a:pPr lvl="1"/>
            <a:r>
              <a:rPr lang="en-US" sz="3200" dirty="0"/>
              <a:t>Sign up for our listserv to get updates!</a:t>
            </a:r>
          </a:p>
          <a:p>
            <a:endParaRPr lang="en-US" sz="3600" dirty="0"/>
          </a:p>
        </p:txBody>
      </p:sp>
    </p:spTree>
    <p:extLst>
      <p:ext uri="{BB962C8B-B14F-4D97-AF65-F5344CB8AC3E}">
        <p14:creationId xmlns:p14="http://schemas.microsoft.com/office/powerpoint/2010/main" val="3917604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Computation in Biology</a:t>
            </a:r>
          </a:p>
        </p:txBody>
      </p:sp>
      <p:sp>
        <p:nvSpPr>
          <p:cNvPr id="3" name="Content Placeholder 2"/>
          <p:cNvSpPr>
            <a:spLocks noGrp="1"/>
          </p:cNvSpPr>
          <p:nvPr>
            <p:ph idx="1"/>
          </p:nvPr>
        </p:nvSpPr>
        <p:spPr/>
        <p:txBody>
          <a:bodyPr/>
          <a:lstStyle/>
          <a:p>
            <a:r>
              <a:rPr lang="en-US" dirty="0"/>
              <a:t>Biology is often very data heavy</a:t>
            </a:r>
          </a:p>
          <a:p>
            <a:r>
              <a:rPr lang="en-US" dirty="0"/>
              <a:t>Most biologists aren’t trained in computation/programming (yet)</a:t>
            </a:r>
          </a:p>
          <a:p>
            <a:r>
              <a:rPr lang="en-US" dirty="0"/>
              <a:t>But most of you will need some of these skills</a:t>
            </a:r>
          </a:p>
          <a:p>
            <a:r>
              <a:rPr lang="en-US" dirty="0"/>
              <a:t>Your PI/</a:t>
            </a:r>
            <a:r>
              <a:rPr lang="en-US" dirty="0" err="1"/>
              <a:t>labmates</a:t>
            </a:r>
            <a:r>
              <a:rPr lang="en-US" dirty="0"/>
              <a:t> might not be able to help you but…</a:t>
            </a:r>
          </a:p>
          <a:p>
            <a:r>
              <a:rPr lang="en-US" dirty="0"/>
              <a:t>You don’t have to struggle through this alone!</a:t>
            </a:r>
          </a:p>
        </p:txBody>
      </p:sp>
    </p:spTree>
    <p:extLst>
      <p:ext uri="{BB962C8B-B14F-4D97-AF65-F5344CB8AC3E}">
        <p14:creationId xmlns:p14="http://schemas.microsoft.com/office/powerpoint/2010/main" val="280548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9357"/>
            <a:ext cx="8229600" cy="1143000"/>
          </a:xfrm>
        </p:spPr>
        <p:txBody>
          <a:bodyPr/>
          <a:lstStyle/>
          <a:p>
            <a:r>
              <a:rPr lang="en-US" dirty="0" err="1"/>
              <a:t>ComBEE</a:t>
            </a:r>
            <a:endParaRPr lang="en-US" dirty="0"/>
          </a:p>
        </p:txBody>
      </p:sp>
      <p:sp>
        <p:nvSpPr>
          <p:cNvPr id="3" name="Content Placeholder 2"/>
          <p:cNvSpPr>
            <a:spLocks noGrp="1"/>
          </p:cNvSpPr>
          <p:nvPr>
            <p:ph sz="half" idx="1"/>
          </p:nvPr>
        </p:nvSpPr>
        <p:spPr>
          <a:xfrm>
            <a:off x="300635" y="1252357"/>
            <a:ext cx="5918594" cy="5132637"/>
          </a:xfrm>
        </p:spPr>
        <p:txBody>
          <a:bodyPr>
            <a:normAutofit lnSpcReduction="10000"/>
          </a:bodyPr>
          <a:lstStyle/>
          <a:p>
            <a:r>
              <a:rPr lang="en-US" dirty="0"/>
              <a:t>Computational Biology, Ecology, and Evolution Group</a:t>
            </a:r>
          </a:p>
          <a:p>
            <a:r>
              <a:rPr lang="en-US" dirty="0"/>
              <a:t>Student organized group</a:t>
            </a:r>
          </a:p>
          <a:p>
            <a:r>
              <a:rPr lang="en-US" dirty="0"/>
              <a:t>Monthly Meetings about Computational Biology or Theoretical Ecology/Evolution</a:t>
            </a:r>
          </a:p>
          <a:p>
            <a:pPr lvl="1"/>
            <a:r>
              <a:rPr lang="en-US" dirty="0"/>
              <a:t>Social gathering Sept. 7th @ 4pm in 6201 MSB</a:t>
            </a:r>
          </a:p>
          <a:p>
            <a:r>
              <a:rPr lang="en-US" dirty="0"/>
              <a:t>Bi-weekly R/python study groups</a:t>
            </a:r>
          </a:p>
          <a:p>
            <a:r>
              <a:rPr lang="en-US" dirty="0">
                <a:hlinkClick r:id="rId2"/>
              </a:rPr>
              <a:t>https://combee-uw-madison.github.io</a:t>
            </a:r>
            <a:endParaRPr lang="en-US" dirty="0"/>
          </a:p>
          <a:p>
            <a:pPr lvl="1"/>
            <a:r>
              <a:rPr lang="en-US" dirty="0"/>
              <a:t>Sign up for our listserv to get updates!</a:t>
            </a:r>
          </a:p>
          <a:p>
            <a:endParaRPr lang="en-US" dirty="0"/>
          </a:p>
        </p:txBody>
      </p:sp>
      <p:pic>
        <p:nvPicPr>
          <p:cNvPr id="9" name="Picture 8" descr="Pasted image at 2017_08_15 10_2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3423" y="383346"/>
            <a:ext cx="1819797" cy="2426396"/>
          </a:xfrm>
          <a:prstGeom prst="rect">
            <a:avLst/>
          </a:prstGeom>
        </p:spPr>
      </p:pic>
      <p:sp>
        <p:nvSpPr>
          <p:cNvPr id="10" name="TextBox 9"/>
          <p:cNvSpPr txBox="1"/>
          <p:nvPr/>
        </p:nvSpPr>
        <p:spPr>
          <a:xfrm>
            <a:off x="7045545" y="2870014"/>
            <a:ext cx="2045949" cy="923330"/>
          </a:xfrm>
          <a:prstGeom prst="rect">
            <a:avLst/>
          </a:prstGeom>
          <a:noFill/>
        </p:spPr>
        <p:txBody>
          <a:bodyPr wrap="square" rtlCol="0">
            <a:spAutoFit/>
          </a:bodyPr>
          <a:lstStyle/>
          <a:p>
            <a:pPr algn="ctr"/>
            <a:r>
              <a:rPr lang="en-US" dirty="0"/>
              <a:t>Elizabeth McDaniel</a:t>
            </a:r>
          </a:p>
          <a:p>
            <a:pPr algn="ctr"/>
            <a:r>
              <a:rPr lang="en-US" dirty="0"/>
              <a:t>MDTP Student</a:t>
            </a:r>
          </a:p>
          <a:p>
            <a:pPr algn="ctr"/>
            <a:r>
              <a:rPr lang="en-US" dirty="0"/>
              <a:t>McMahon Lab</a:t>
            </a:r>
          </a:p>
        </p:txBody>
      </p:sp>
      <p:sp>
        <p:nvSpPr>
          <p:cNvPr id="11" name="TextBox 10"/>
          <p:cNvSpPr txBox="1"/>
          <p:nvPr/>
        </p:nvSpPr>
        <p:spPr>
          <a:xfrm>
            <a:off x="6382614" y="5923329"/>
            <a:ext cx="2045949" cy="923330"/>
          </a:xfrm>
          <a:prstGeom prst="rect">
            <a:avLst/>
          </a:prstGeom>
          <a:noFill/>
        </p:spPr>
        <p:txBody>
          <a:bodyPr wrap="square" rtlCol="0">
            <a:spAutoFit/>
          </a:bodyPr>
          <a:lstStyle/>
          <a:p>
            <a:pPr algn="ctr"/>
            <a:r>
              <a:rPr lang="en-US" dirty="0"/>
              <a:t>Kirsten </a:t>
            </a:r>
            <a:r>
              <a:rPr lang="en-US" dirty="0" err="1"/>
              <a:t>Gotting</a:t>
            </a:r>
            <a:endParaRPr lang="en-US" dirty="0"/>
          </a:p>
          <a:p>
            <a:pPr algn="ctr"/>
            <a:r>
              <a:rPr lang="en-US" dirty="0"/>
              <a:t>Genetics Student</a:t>
            </a:r>
          </a:p>
          <a:p>
            <a:pPr algn="ctr"/>
            <a:r>
              <a:rPr lang="en-US" dirty="0"/>
              <a:t>Currie Lab</a:t>
            </a:r>
          </a:p>
        </p:txBody>
      </p:sp>
      <p:pic>
        <p:nvPicPr>
          <p:cNvPr id="5" name="Picture 4">
            <a:extLst>
              <a:ext uri="{FF2B5EF4-FFF2-40B4-BE49-F238E27FC236}">
                <a16:creationId xmlns:a16="http://schemas.microsoft.com/office/drawing/2014/main" id="{E229E0D9-E6BC-2D4E-8A2D-F7413DC7EB90}"/>
              </a:ext>
            </a:extLst>
          </p:cNvPr>
          <p:cNvPicPr>
            <a:picLocks noChangeAspect="1"/>
          </p:cNvPicPr>
          <p:nvPr/>
        </p:nvPicPr>
        <p:blipFill>
          <a:blip r:embed="rId4"/>
          <a:stretch>
            <a:fillRect/>
          </a:stretch>
        </p:blipFill>
        <p:spPr>
          <a:xfrm>
            <a:off x="6304307" y="3793344"/>
            <a:ext cx="2124256" cy="1984595"/>
          </a:xfrm>
          <a:prstGeom prst="rect">
            <a:avLst/>
          </a:prstGeom>
        </p:spPr>
      </p:pic>
    </p:spTree>
    <p:extLst>
      <p:ext uri="{BB962C8B-B14F-4D97-AF65-F5344CB8AC3E}">
        <p14:creationId xmlns:p14="http://schemas.microsoft.com/office/powerpoint/2010/main" val="3589341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ComBEE</a:t>
            </a:r>
            <a:r>
              <a:rPr lang="en-US" dirty="0"/>
              <a:t> R/Python Study Groups</a:t>
            </a:r>
          </a:p>
        </p:txBody>
      </p:sp>
      <p:sp>
        <p:nvSpPr>
          <p:cNvPr id="5" name="Content Placeholder 4"/>
          <p:cNvSpPr>
            <a:spLocks noGrp="1"/>
          </p:cNvSpPr>
          <p:nvPr>
            <p:ph idx="1"/>
          </p:nvPr>
        </p:nvSpPr>
        <p:spPr/>
        <p:txBody>
          <a:bodyPr>
            <a:normAutofit fontScale="92500" lnSpcReduction="20000"/>
          </a:bodyPr>
          <a:lstStyle/>
          <a:p>
            <a:r>
              <a:rPr lang="en-US" dirty="0"/>
              <a:t>These groups meet on opposite weeks</a:t>
            </a:r>
          </a:p>
          <a:p>
            <a:r>
              <a:rPr lang="en-US" dirty="0"/>
              <a:t>Generally informal discussion of topics</a:t>
            </a:r>
          </a:p>
          <a:p>
            <a:r>
              <a:rPr lang="en-US" dirty="0"/>
              <a:t>Topics vary decided on based on group interests</a:t>
            </a:r>
          </a:p>
          <a:p>
            <a:r>
              <a:rPr lang="en-US" dirty="0"/>
              <a:t>Meet on Thursdays at 2pm in MSB 5503</a:t>
            </a:r>
          </a:p>
          <a:p>
            <a:pPr lvl="1"/>
            <a:r>
              <a:rPr lang="en-US" dirty="0"/>
              <a:t>Subject to change, sign up for listserv if you are interested in joining</a:t>
            </a:r>
          </a:p>
          <a:p>
            <a:r>
              <a:rPr lang="en-US" dirty="0">
                <a:hlinkClick r:id="rId2"/>
              </a:rPr>
              <a:t>Python Study Group website</a:t>
            </a:r>
            <a:endParaRPr lang="en-US" dirty="0"/>
          </a:p>
          <a:p>
            <a:r>
              <a:rPr lang="en-US" dirty="0">
                <a:hlinkClick r:id="rId3"/>
              </a:rPr>
              <a:t>R Study Group website</a:t>
            </a:r>
            <a:endParaRPr lang="en-US" dirty="0"/>
          </a:p>
          <a:p>
            <a:r>
              <a:rPr lang="en-US" dirty="0"/>
              <a:t>Sign up for their individual listservs if you are interested</a:t>
            </a:r>
          </a:p>
        </p:txBody>
      </p:sp>
    </p:spTree>
    <p:extLst>
      <p:ext uri="{BB962C8B-B14F-4D97-AF65-F5344CB8AC3E}">
        <p14:creationId xmlns:p14="http://schemas.microsoft.com/office/powerpoint/2010/main" val="1575350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Science Hub</a:t>
            </a:r>
          </a:p>
        </p:txBody>
      </p:sp>
      <p:sp>
        <p:nvSpPr>
          <p:cNvPr id="3" name="Content Placeholder 2"/>
          <p:cNvSpPr>
            <a:spLocks noGrp="1"/>
          </p:cNvSpPr>
          <p:nvPr>
            <p:ph idx="1"/>
          </p:nvPr>
        </p:nvSpPr>
        <p:spPr>
          <a:xfrm>
            <a:off x="189186" y="1319665"/>
            <a:ext cx="6695090" cy="5119796"/>
          </a:xfrm>
        </p:spPr>
        <p:txBody>
          <a:bodyPr>
            <a:normAutofit fontScale="85000" lnSpcReduction="20000"/>
          </a:bodyPr>
          <a:lstStyle/>
          <a:p>
            <a:r>
              <a:rPr lang="en-US" dirty="0"/>
              <a:t>What is Data Science?</a:t>
            </a:r>
          </a:p>
          <a:p>
            <a:pPr lvl="1"/>
            <a:r>
              <a:rPr lang="en-US" u="sng" dirty="0">
                <a:hlinkClick r:id="rId3"/>
              </a:rPr>
              <a:t>Data Science</a:t>
            </a:r>
            <a:r>
              <a:rPr lang="en-US" b="1" i="1" dirty="0"/>
              <a:t>: </a:t>
            </a:r>
            <a:r>
              <a:rPr lang="en-US" b="1" dirty="0"/>
              <a:t>the study, development, or application of methods that reveal new insights from data. </a:t>
            </a:r>
            <a:r>
              <a:rPr lang="en-US" i="1" dirty="0"/>
              <a:t>[working definition, the field is evolving]</a:t>
            </a:r>
          </a:p>
          <a:p>
            <a:pPr lvl="1"/>
            <a:r>
              <a:rPr lang="en-US" dirty="0"/>
              <a:t>You may apply data science methods in your research</a:t>
            </a:r>
          </a:p>
          <a:p>
            <a:r>
              <a:rPr lang="en-US" dirty="0">
                <a:hlinkClick r:id="rId4"/>
              </a:rPr>
              <a:t>http://datascience.wisc.edu/</a:t>
            </a:r>
            <a:endParaRPr lang="en-US" dirty="0"/>
          </a:p>
          <a:p>
            <a:r>
              <a:rPr lang="en-US" dirty="0"/>
              <a:t>First-stop for data science questions</a:t>
            </a:r>
          </a:p>
          <a:p>
            <a:pPr lvl="1"/>
            <a:r>
              <a:rPr lang="en-US" dirty="0"/>
              <a:t>If we can’t help you, we will find someone who can</a:t>
            </a:r>
          </a:p>
          <a:p>
            <a:r>
              <a:rPr lang="en-US" dirty="0"/>
              <a:t>Hosts data Science training workshops</a:t>
            </a:r>
          </a:p>
          <a:p>
            <a:r>
              <a:rPr lang="en-US" dirty="0"/>
              <a:t>Building community and facilitating collaborations </a:t>
            </a:r>
          </a:p>
        </p:txBody>
      </p:sp>
      <p:pic>
        <p:nvPicPr>
          <p:cNvPr id="5" name="Picture 4">
            <a:extLst>
              <a:ext uri="{FF2B5EF4-FFF2-40B4-BE49-F238E27FC236}">
                <a16:creationId xmlns:a16="http://schemas.microsoft.com/office/drawing/2014/main" id="{92B4FE72-11C4-2C4E-A3D9-DFBB76488B24}"/>
              </a:ext>
            </a:extLst>
          </p:cNvPr>
          <p:cNvPicPr>
            <a:picLocks noChangeAspect="1"/>
          </p:cNvPicPr>
          <p:nvPr/>
        </p:nvPicPr>
        <p:blipFill>
          <a:blip r:embed="rId5"/>
          <a:stretch>
            <a:fillRect/>
          </a:stretch>
        </p:blipFill>
        <p:spPr>
          <a:xfrm>
            <a:off x="7093603" y="503238"/>
            <a:ext cx="1593197" cy="2104697"/>
          </a:xfrm>
          <a:prstGeom prst="rect">
            <a:avLst/>
          </a:prstGeom>
        </p:spPr>
      </p:pic>
      <p:sp>
        <p:nvSpPr>
          <p:cNvPr id="6" name="TextBox 5">
            <a:extLst>
              <a:ext uri="{FF2B5EF4-FFF2-40B4-BE49-F238E27FC236}">
                <a16:creationId xmlns:a16="http://schemas.microsoft.com/office/drawing/2014/main" id="{9098EC5F-0CBD-2B46-B542-B85D7D1F1B85}"/>
              </a:ext>
            </a:extLst>
          </p:cNvPr>
          <p:cNvSpPr txBox="1"/>
          <p:nvPr/>
        </p:nvSpPr>
        <p:spPr>
          <a:xfrm>
            <a:off x="6558455" y="2711139"/>
            <a:ext cx="2585545" cy="923330"/>
          </a:xfrm>
          <a:prstGeom prst="rect">
            <a:avLst/>
          </a:prstGeom>
          <a:noFill/>
        </p:spPr>
        <p:txBody>
          <a:bodyPr wrap="square" rtlCol="0">
            <a:spAutoFit/>
          </a:bodyPr>
          <a:lstStyle/>
          <a:p>
            <a:pPr algn="ctr"/>
            <a:r>
              <a:rPr lang="en-US" dirty="0"/>
              <a:t>Sarah Stevens</a:t>
            </a:r>
          </a:p>
          <a:p>
            <a:pPr algn="ctr"/>
            <a:r>
              <a:rPr lang="en-US" dirty="0"/>
              <a:t>Data Science Facilitator</a:t>
            </a:r>
          </a:p>
          <a:p>
            <a:pPr algn="ctr"/>
            <a:r>
              <a:rPr lang="en-US" dirty="0"/>
              <a:t>MDTP</a:t>
            </a:r>
          </a:p>
        </p:txBody>
      </p:sp>
      <p:pic>
        <p:nvPicPr>
          <p:cNvPr id="8" name="Picture 7">
            <a:extLst>
              <a:ext uri="{FF2B5EF4-FFF2-40B4-BE49-F238E27FC236}">
                <a16:creationId xmlns:a16="http://schemas.microsoft.com/office/drawing/2014/main" id="{946EF944-22F6-DB49-926F-7E6B162D425B}"/>
              </a:ext>
            </a:extLst>
          </p:cNvPr>
          <p:cNvPicPr>
            <a:picLocks noChangeAspect="1"/>
          </p:cNvPicPr>
          <p:nvPr/>
        </p:nvPicPr>
        <p:blipFill>
          <a:blip r:embed="rId6"/>
          <a:stretch>
            <a:fillRect/>
          </a:stretch>
        </p:blipFill>
        <p:spPr>
          <a:xfrm>
            <a:off x="6303761" y="3605219"/>
            <a:ext cx="2711898" cy="1729433"/>
          </a:xfrm>
          <a:prstGeom prst="rect">
            <a:avLst/>
          </a:prstGeom>
        </p:spPr>
      </p:pic>
      <p:sp>
        <p:nvSpPr>
          <p:cNvPr id="9" name="Down Arrow 8">
            <a:extLst>
              <a:ext uri="{FF2B5EF4-FFF2-40B4-BE49-F238E27FC236}">
                <a16:creationId xmlns:a16="http://schemas.microsoft.com/office/drawing/2014/main" id="{39EAE49B-697B-E347-ACD9-31F167A9B977}"/>
              </a:ext>
            </a:extLst>
          </p:cNvPr>
          <p:cNvSpPr/>
          <p:nvPr/>
        </p:nvSpPr>
        <p:spPr>
          <a:xfrm rot="2835198">
            <a:off x="7154534" y="4426944"/>
            <a:ext cx="217828" cy="351280"/>
          </a:xfrm>
          <a:prstGeom prst="downArrow">
            <a:avLst/>
          </a:prstGeom>
          <a:solidFill>
            <a:srgbClr val="B900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TextBox 9">
            <a:extLst>
              <a:ext uri="{FF2B5EF4-FFF2-40B4-BE49-F238E27FC236}">
                <a16:creationId xmlns:a16="http://schemas.microsoft.com/office/drawing/2014/main" id="{43D80F15-8719-454B-8182-5D2A57A8F306}"/>
              </a:ext>
            </a:extLst>
          </p:cNvPr>
          <p:cNvSpPr txBox="1"/>
          <p:nvPr/>
        </p:nvSpPr>
        <p:spPr>
          <a:xfrm>
            <a:off x="6366937" y="5416420"/>
            <a:ext cx="2585545" cy="369332"/>
          </a:xfrm>
          <a:prstGeom prst="rect">
            <a:avLst/>
          </a:prstGeom>
          <a:noFill/>
        </p:spPr>
        <p:txBody>
          <a:bodyPr wrap="square" rtlCol="0">
            <a:spAutoFit/>
          </a:bodyPr>
          <a:lstStyle/>
          <a:p>
            <a:pPr algn="ctr"/>
            <a:r>
              <a:rPr lang="en-US" dirty="0"/>
              <a:t>Discovery Building</a:t>
            </a:r>
          </a:p>
        </p:txBody>
      </p:sp>
    </p:spTree>
    <p:extLst>
      <p:ext uri="{BB962C8B-B14F-4D97-AF65-F5344CB8AC3E}">
        <p14:creationId xmlns:p14="http://schemas.microsoft.com/office/powerpoint/2010/main" val="3875021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51" y="271949"/>
            <a:ext cx="8812924" cy="1143000"/>
          </a:xfrm>
        </p:spPr>
        <p:txBody>
          <a:bodyPr>
            <a:normAutofit fontScale="90000"/>
          </a:bodyPr>
          <a:lstStyle/>
          <a:p>
            <a:r>
              <a:rPr lang="en-US" dirty="0"/>
              <a:t>What are Software and Data Carpentry?</a:t>
            </a:r>
          </a:p>
        </p:txBody>
      </p:sp>
      <p:sp>
        <p:nvSpPr>
          <p:cNvPr id="5" name="Rounded Rectangle 4"/>
          <p:cNvSpPr/>
          <p:nvPr/>
        </p:nvSpPr>
        <p:spPr>
          <a:xfrm>
            <a:off x="334793" y="1611847"/>
            <a:ext cx="2021490" cy="4264253"/>
          </a:xfrm>
          <a:prstGeom prst="roundRect">
            <a:avLst/>
          </a:prstGeom>
          <a:solidFill>
            <a:srgbClr val="242852"/>
          </a:solidFill>
          <a:ln>
            <a:solidFill>
              <a:schemeClr val="bg2"/>
            </a:solidFill>
          </a:ln>
        </p:spPr>
        <p:style>
          <a:lnRef idx="3">
            <a:schemeClr val="lt1"/>
          </a:lnRef>
          <a:fillRef idx="1">
            <a:schemeClr val="accent4"/>
          </a:fillRef>
          <a:effectRef idx="1">
            <a:schemeClr val="accent4"/>
          </a:effectRef>
          <a:fontRef idx="minor">
            <a:schemeClr val="lt1"/>
          </a:fontRef>
        </p:style>
        <p:txBody>
          <a:bodyPr rtlCol="0" anchor="b" anchorCtr="0"/>
          <a:lstStyle/>
          <a:p>
            <a:pPr algn="ctr"/>
            <a:r>
              <a:rPr lang="en-US" dirty="0"/>
              <a:t>One Organization with an international </a:t>
            </a:r>
            <a:r>
              <a:rPr lang="en-US" b="1" dirty="0"/>
              <a:t>community </a:t>
            </a:r>
            <a:r>
              <a:rPr lang="en-US" dirty="0"/>
              <a:t>of volunteers</a:t>
            </a:r>
          </a:p>
        </p:txBody>
      </p:sp>
      <p:sp>
        <p:nvSpPr>
          <p:cNvPr id="6" name="Rounded Rectangle 5"/>
          <p:cNvSpPr/>
          <p:nvPr/>
        </p:nvSpPr>
        <p:spPr>
          <a:xfrm>
            <a:off x="2493990" y="1611847"/>
            <a:ext cx="2034974" cy="4264253"/>
          </a:xfrm>
          <a:prstGeom prst="roundRect">
            <a:avLst/>
          </a:prstGeom>
          <a:solidFill>
            <a:srgbClr val="242852"/>
          </a:solidFill>
          <a:ln>
            <a:solidFill>
              <a:schemeClr val="bg2"/>
            </a:solidFill>
          </a:ln>
        </p:spPr>
        <p:style>
          <a:lnRef idx="3">
            <a:schemeClr val="lt1"/>
          </a:lnRef>
          <a:fillRef idx="1">
            <a:schemeClr val="accent4"/>
          </a:fillRef>
          <a:effectRef idx="1">
            <a:schemeClr val="accent4"/>
          </a:effectRef>
          <a:fontRef idx="minor">
            <a:schemeClr val="lt1"/>
          </a:fontRef>
        </p:style>
        <p:txBody>
          <a:bodyPr rtlCol="0" anchor="b" anchorCtr="0"/>
          <a:lstStyle/>
          <a:p>
            <a:pPr algn="ctr"/>
            <a:r>
              <a:rPr lang="en-US" dirty="0"/>
              <a:t>that develop </a:t>
            </a:r>
            <a:r>
              <a:rPr lang="en-US" b="1" dirty="0"/>
              <a:t>lessons</a:t>
            </a:r>
            <a:r>
              <a:rPr lang="en-US" dirty="0"/>
              <a:t>, train </a:t>
            </a:r>
            <a:r>
              <a:rPr lang="en-US" b="1" dirty="0"/>
              <a:t>instructors</a:t>
            </a:r>
            <a:r>
              <a:rPr lang="en-US" dirty="0"/>
              <a:t> + organize </a:t>
            </a:r>
            <a:r>
              <a:rPr lang="en-US" b="1" dirty="0"/>
              <a:t>workshops</a:t>
            </a:r>
          </a:p>
        </p:txBody>
      </p:sp>
      <p:sp>
        <p:nvSpPr>
          <p:cNvPr id="7" name="Rounded Rectangle 6"/>
          <p:cNvSpPr/>
          <p:nvPr/>
        </p:nvSpPr>
        <p:spPr>
          <a:xfrm>
            <a:off x="4697270" y="1611847"/>
            <a:ext cx="2020886" cy="4264253"/>
          </a:xfrm>
          <a:prstGeom prst="roundRect">
            <a:avLst/>
          </a:prstGeom>
          <a:solidFill>
            <a:srgbClr val="242852"/>
          </a:solidFill>
          <a:ln>
            <a:solidFill>
              <a:schemeClr val="bg2"/>
            </a:solidFill>
          </a:ln>
        </p:spPr>
        <p:style>
          <a:lnRef idx="3">
            <a:schemeClr val="lt1"/>
          </a:lnRef>
          <a:fillRef idx="1">
            <a:schemeClr val="accent4"/>
          </a:fillRef>
          <a:effectRef idx="1">
            <a:schemeClr val="accent4"/>
          </a:effectRef>
          <a:fontRef idx="minor">
            <a:schemeClr val="lt1"/>
          </a:fontRef>
        </p:style>
        <p:txBody>
          <a:bodyPr rtlCol="0" anchor="b" anchorCtr="0"/>
          <a:lstStyle/>
          <a:p>
            <a:pPr algn="ctr"/>
            <a:r>
              <a:rPr lang="en-US" dirty="0"/>
              <a:t>in </a:t>
            </a:r>
            <a:r>
              <a:rPr lang="en-US" b="1" dirty="0"/>
              <a:t>data</a:t>
            </a:r>
            <a:r>
              <a:rPr lang="en-US" dirty="0"/>
              <a:t> management and </a:t>
            </a:r>
            <a:r>
              <a:rPr lang="en-US" b="1" dirty="0"/>
              <a:t>software </a:t>
            </a:r>
            <a:r>
              <a:rPr lang="en-US" dirty="0"/>
              <a:t>development</a:t>
            </a:r>
          </a:p>
          <a:p>
            <a:pPr algn="ctr"/>
            <a:r>
              <a:rPr lang="en-US" b="1" dirty="0"/>
              <a:t>best practices</a:t>
            </a:r>
          </a:p>
        </p:txBody>
      </p:sp>
      <p:sp>
        <p:nvSpPr>
          <p:cNvPr id="8" name="Rounded Rectangle 7"/>
          <p:cNvSpPr/>
          <p:nvPr/>
        </p:nvSpPr>
        <p:spPr>
          <a:xfrm>
            <a:off x="6877697" y="1611847"/>
            <a:ext cx="2011929" cy="4264253"/>
          </a:xfrm>
          <a:prstGeom prst="roundRect">
            <a:avLst/>
          </a:prstGeom>
          <a:solidFill>
            <a:srgbClr val="242852"/>
          </a:solidFill>
          <a:ln>
            <a:solidFill>
              <a:schemeClr val="bg2"/>
            </a:solidFill>
          </a:ln>
        </p:spPr>
        <p:style>
          <a:lnRef idx="3">
            <a:schemeClr val="lt1"/>
          </a:lnRef>
          <a:fillRef idx="1">
            <a:schemeClr val="accent4"/>
          </a:fillRef>
          <a:effectRef idx="1">
            <a:schemeClr val="accent4"/>
          </a:effectRef>
          <a:fontRef idx="minor">
            <a:schemeClr val="lt1"/>
          </a:fontRef>
        </p:style>
        <p:txBody>
          <a:bodyPr rtlCol="0" anchor="b" anchorCtr="0"/>
          <a:lstStyle/>
          <a:p>
            <a:pPr algn="ctr"/>
            <a:r>
              <a:rPr lang="en-US" dirty="0"/>
              <a:t>For and by </a:t>
            </a:r>
            <a:r>
              <a:rPr lang="en-US" b="1" dirty="0"/>
              <a:t>researchers </a:t>
            </a:r>
            <a:r>
              <a:rPr lang="en-US" dirty="0"/>
              <a:t>across disciplines</a:t>
            </a:r>
          </a:p>
        </p:txBody>
      </p:sp>
      <p:pic>
        <p:nvPicPr>
          <p:cNvPr id="11" name="Picture 10" descr="user-presentation-woman-whiteboard-51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4510" y="1979938"/>
            <a:ext cx="1514281" cy="1756188"/>
          </a:xfrm>
          <a:prstGeom prst="rect">
            <a:avLst/>
          </a:prstGeom>
        </p:spPr>
      </p:pic>
      <p:pic>
        <p:nvPicPr>
          <p:cNvPr id="14" name="Picture 13" descr="noun_707714_cc.png"/>
          <p:cNvPicPr>
            <a:picLocks noChangeAspect="1"/>
          </p:cNvPicPr>
          <p:nvPr/>
        </p:nvPicPr>
        <p:blipFill rotWithShape="1">
          <a:blip r:embed="rId3">
            <a:extLst>
              <a:ext uri="{28A0092B-C50C-407E-A947-70E740481C1C}">
                <a14:useLocalDpi xmlns:a14="http://schemas.microsoft.com/office/drawing/2010/main" val="0"/>
              </a:ext>
            </a:extLst>
          </a:blip>
          <a:srcRect b="14318"/>
          <a:stretch/>
        </p:blipFill>
        <p:spPr>
          <a:xfrm>
            <a:off x="6921898" y="2852493"/>
            <a:ext cx="1014887" cy="962107"/>
          </a:xfrm>
          <a:prstGeom prst="rect">
            <a:avLst/>
          </a:prstGeom>
        </p:spPr>
      </p:pic>
      <p:pic>
        <p:nvPicPr>
          <p:cNvPr id="15" name="Picture 14" descr="noun_971030_cc.png"/>
          <p:cNvPicPr>
            <a:picLocks noChangeAspect="1"/>
          </p:cNvPicPr>
          <p:nvPr/>
        </p:nvPicPr>
        <p:blipFill rotWithShape="1">
          <a:blip r:embed="rId4">
            <a:extLst>
              <a:ext uri="{28A0092B-C50C-407E-A947-70E740481C1C}">
                <a14:useLocalDpi xmlns:a14="http://schemas.microsoft.com/office/drawing/2010/main" val="0"/>
              </a:ext>
            </a:extLst>
          </a:blip>
          <a:srcRect b="15966"/>
          <a:stretch/>
        </p:blipFill>
        <p:spPr>
          <a:xfrm>
            <a:off x="7572483" y="1831846"/>
            <a:ext cx="1284495" cy="1161105"/>
          </a:xfrm>
          <a:prstGeom prst="rect">
            <a:avLst/>
          </a:prstGeom>
        </p:spPr>
      </p:pic>
      <p:pic>
        <p:nvPicPr>
          <p:cNvPr id="16" name="Picture 15" descr="noun_979326_cc.png"/>
          <p:cNvPicPr>
            <a:picLocks noChangeAspect="1"/>
          </p:cNvPicPr>
          <p:nvPr/>
        </p:nvPicPr>
        <p:blipFill rotWithShape="1">
          <a:blip r:embed="rId5">
            <a:extLst>
              <a:ext uri="{28A0092B-C50C-407E-A947-70E740481C1C}">
                <a14:useLocalDpi xmlns:a14="http://schemas.microsoft.com/office/drawing/2010/main" val="0"/>
              </a:ext>
            </a:extLst>
          </a:blip>
          <a:srcRect b="14669"/>
          <a:stretch/>
        </p:blipFill>
        <p:spPr>
          <a:xfrm>
            <a:off x="7737139" y="3465026"/>
            <a:ext cx="1162480" cy="1099292"/>
          </a:xfrm>
          <a:prstGeom prst="rect">
            <a:avLst/>
          </a:prstGeom>
        </p:spPr>
      </p:pic>
      <p:pic>
        <p:nvPicPr>
          <p:cNvPr id="17" name="Picture 16" descr="noun_440108_cc.png"/>
          <p:cNvPicPr>
            <a:picLocks noChangeAspect="1"/>
          </p:cNvPicPr>
          <p:nvPr/>
        </p:nvPicPr>
        <p:blipFill rotWithShape="1">
          <a:blip r:embed="rId6">
            <a:extLst>
              <a:ext uri="{28A0092B-C50C-407E-A947-70E740481C1C}">
                <a14:useLocalDpi xmlns:a14="http://schemas.microsoft.com/office/drawing/2010/main" val="0"/>
              </a:ext>
            </a:extLst>
          </a:blip>
          <a:srcRect b="12851"/>
          <a:stretch/>
        </p:blipFill>
        <p:spPr>
          <a:xfrm>
            <a:off x="4797508" y="2027162"/>
            <a:ext cx="1193680" cy="1213023"/>
          </a:xfrm>
          <a:prstGeom prst="rect">
            <a:avLst/>
          </a:prstGeom>
        </p:spPr>
      </p:pic>
      <p:pic>
        <p:nvPicPr>
          <p:cNvPr id="19" name="Picture 18" descr="noun_938987_cc.png"/>
          <p:cNvPicPr>
            <a:picLocks noChangeAspect="1"/>
          </p:cNvPicPr>
          <p:nvPr/>
        </p:nvPicPr>
        <p:blipFill rotWithShape="1">
          <a:blip r:embed="rId7">
            <a:extLst>
              <a:ext uri="{28A0092B-C50C-407E-A947-70E740481C1C}">
                <a14:useLocalDpi xmlns:a14="http://schemas.microsoft.com/office/drawing/2010/main" val="0"/>
              </a:ext>
            </a:extLst>
          </a:blip>
          <a:srcRect b="16799"/>
          <a:stretch/>
        </p:blipFill>
        <p:spPr>
          <a:xfrm>
            <a:off x="5546419" y="3087803"/>
            <a:ext cx="1023481" cy="1135393"/>
          </a:xfrm>
          <a:prstGeom prst="rect">
            <a:avLst/>
          </a:prstGeom>
        </p:spPr>
      </p:pic>
      <p:pic>
        <p:nvPicPr>
          <p:cNvPr id="4" name="Picture 3" descr="logo-white-swc.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3095" y="2766197"/>
            <a:ext cx="1663385" cy="453509"/>
          </a:xfrm>
          <a:prstGeom prst="rect">
            <a:avLst/>
          </a:prstGeom>
        </p:spPr>
      </p:pic>
      <p:pic>
        <p:nvPicPr>
          <p:cNvPr id="10" name="Picture 9" descr="DC_square.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99857" y="3175714"/>
            <a:ext cx="958330" cy="1277773"/>
          </a:xfrm>
          <a:prstGeom prst="rect">
            <a:avLst/>
          </a:prstGeom>
        </p:spPr>
      </p:pic>
      <p:sp>
        <p:nvSpPr>
          <p:cNvPr id="3" name="TextBox 2"/>
          <p:cNvSpPr txBox="1"/>
          <p:nvPr/>
        </p:nvSpPr>
        <p:spPr>
          <a:xfrm>
            <a:off x="214351" y="6402611"/>
            <a:ext cx="4783745" cy="369332"/>
          </a:xfrm>
          <a:prstGeom prst="rect">
            <a:avLst/>
          </a:prstGeom>
          <a:noFill/>
        </p:spPr>
        <p:txBody>
          <a:bodyPr wrap="square" rtlCol="0">
            <a:spAutoFit/>
          </a:bodyPr>
          <a:lstStyle/>
          <a:p>
            <a:r>
              <a:rPr lang="en-US" dirty="0"/>
              <a:t>Modified from Christina Koch’s original version</a:t>
            </a:r>
          </a:p>
        </p:txBody>
      </p:sp>
      <p:pic>
        <p:nvPicPr>
          <p:cNvPr id="9" name="Picture 8">
            <a:extLst>
              <a:ext uri="{FF2B5EF4-FFF2-40B4-BE49-F238E27FC236}">
                <a16:creationId xmlns:a16="http://schemas.microsoft.com/office/drawing/2014/main" id="{F8FA5F36-0DAF-6540-8668-D5F9F7631390}"/>
              </a:ext>
            </a:extLst>
          </p:cNvPr>
          <p:cNvPicPr>
            <a:picLocks noChangeAspect="1"/>
          </p:cNvPicPr>
          <p:nvPr/>
        </p:nvPicPr>
        <p:blipFill rotWithShape="1">
          <a:blip r:embed="rId10"/>
          <a:srcRect r="78525"/>
          <a:stretch/>
        </p:blipFill>
        <p:spPr>
          <a:xfrm>
            <a:off x="925905" y="1694562"/>
            <a:ext cx="985888" cy="939112"/>
          </a:xfrm>
          <a:prstGeom prst="rect">
            <a:avLst/>
          </a:prstGeom>
        </p:spPr>
      </p:pic>
    </p:spTree>
    <p:extLst>
      <p:ext uri="{BB962C8B-B14F-4D97-AF65-F5344CB8AC3E}">
        <p14:creationId xmlns:p14="http://schemas.microsoft.com/office/powerpoint/2010/main" val="1994365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0885"/>
            <a:ext cx="8229600" cy="1143000"/>
          </a:xfrm>
        </p:spPr>
        <p:txBody>
          <a:bodyPr/>
          <a:lstStyle/>
          <a:p>
            <a:r>
              <a:rPr lang="en-US" dirty="0"/>
              <a:t>Carpentries on Campus</a:t>
            </a:r>
          </a:p>
        </p:txBody>
      </p:sp>
      <p:sp>
        <p:nvSpPr>
          <p:cNvPr id="3" name="Content Placeholder 2"/>
          <p:cNvSpPr>
            <a:spLocks noGrp="1"/>
          </p:cNvSpPr>
          <p:nvPr>
            <p:ph idx="1"/>
          </p:nvPr>
        </p:nvSpPr>
        <p:spPr>
          <a:xfrm>
            <a:off x="265891" y="1323885"/>
            <a:ext cx="8612217" cy="4943471"/>
          </a:xfrm>
        </p:spPr>
        <p:txBody>
          <a:bodyPr>
            <a:noAutofit/>
          </a:bodyPr>
          <a:lstStyle/>
          <a:p>
            <a:r>
              <a:rPr lang="en-US" sz="2600" dirty="0"/>
              <a:t>2 free workshops hosted at beginning of each semester</a:t>
            </a:r>
          </a:p>
          <a:p>
            <a:pPr lvl="1"/>
            <a:r>
              <a:rPr lang="en-US" sz="2600" dirty="0"/>
              <a:t>Next workshops January 2019</a:t>
            </a:r>
          </a:p>
          <a:p>
            <a:pPr lvl="1"/>
            <a:r>
              <a:rPr lang="en-US" sz="2600" dirty="0"/>
              <a:t>SWC: Unix shell, python (or R), and version control (</a:t>
            </a:r>
            <a:r>
              <a:rPr lang="en-US" sz="2600" dirty="0" err="1"/>
              <a:t>git</a:t>
            </a:r>
            <a:r>
              <a:rPr lang="en-US" sz="2600" dirty="0"/>
              <a:t>)</a:t>
            </a:r>
          </a:p>
          <a:p>
            <a:pPr lvl="1"/>
            <a:r>
              <a:rPr lang="en-US" sz="2600" dirty="0"/>
              <a:t>DC: excel, </a:t>
            </a:r>
            <a:r>
              <a:rPr lang="en-US" sz="2600" dirty="0" err="1"/>
              <a:t>openRefine</a:t>
            </a:r>
            <a:r>
              <a:rPr lang="en-US" sz="2600" dirty="0"/>
              <a:t>, SQL, R</a:t>
            </a:r>
          </a:p>
          <a:p>
            <a:r>
              <a:rPr lang="en-US" sz="2600" dirty="0"/>
              <a:t>Large local community of instructors</a:t>
            </a:r>
          </a:p>
          <a:p>
            <a:r>
              <a:rPr lang="en-US" sz="2600" dirty="0"/>
              <a:t>If interested you can help out or instruct these workshops</a:t>
            </a:r>
          </a:p>
          <a:p>
            <a:pPr lvl="1"/>
            <a:r>
              <a:rPr lang="en-US" sz="2600" dirty="0"/>
              <a:t>Professional Development/Teaching opportunity</a:t>
            </a:r>
          </a:p>
          <a:p>
            <a:r>
              <a:rPr lang="en-US" sz="2600" dirty="0"/>
              <a:t>For updates about registration (and other computation/data science events on campus) sign up for Data Science Hub listserv </a:t>
            </a:r>
          </a:p>
          <a:p>
            <a:pPr lvl="1"/>
            <a:r>
              <a:rPr lang="en-US" sz="2600" dirty="0"/>
              <a:t>Send email to </a:t>
            </a:r>
            <a:r>
              <a:rPr lang="en-US" dirty="0">
                <a:hlinkClick r:id="rId3"/>
              </a:rPr>
              <a:t>join-dshubcommunity@lists.wisc.edu</a:t>
            </a:r>
            <a:endParaRPr lang="en-US" sz="2400" dirty="0"/>
          </a:p>
          <a:p>
            <a:pPr marL="457200" lvl="1" indent="0">
              <a:buNone/>
            </a:pPr>
            <a:endParaRPr lang="en-US" sz="2600" dirty="0"/>
          </a:p>
        </p:txBody>
      </p:sp>
    </p:spTree>
    <p:extLst>
      <p:ext uri="{BB962C8B-B14F-4D97-AF65-F5344CB8AC3E}">
        <p14:creationId xmlns:p14="http://schemas.microsoft.com/office/powerpoint/2010/main" val="1549699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Center for </a:t>
            </a:r>
            <a:r>
              <a:rPr lang="en-US"/>
              <a:t>High Throughput </a:t>
            </a:r>
            <a:r>
              <a:rPr lang="en-US" dirty="0"/>
              <a:t>Computing (CHTC)</a:t>
            </a:r>
          </a:p>
        </p:txBody>
      </p:sp>
      <p:sp>
        <p:nvSpPr>
          <p:cNvPr id="3" name="Content Placeholder 2"/>
          <p:cNvSpPr>
            <a:spLocks noGrp="1"/>
          </p:cNvSpPr>
          <p:nvPr>
            <p:ph idx="1"/>
          </p:nvPr>
        </p:nvSpPr>
        <p:spPr>
          <a:xfrm>
            <a:off x="457200" y="1600200"/>
            <a:ext cx="3935399" cy="4525963"/>
          </a:xfrm>
        </p:spPr>
        <p:txBody>
          <a:bodyPr>
            <a:normAutofit lnSpcReduction="10000"/>
          </a:bodyPr>
          <a:lstStyle/>
          <a:p>
            <a:r>
              <a:rPr lang="en-US" dirty="0"/>
              <a:t>Campus resource</a:t>
            </a:r>
          </a:p>
          <a:p>
            <a:r>
              <a:rPr lang="en-US" dirty="0"/>
              <a:t>Scale up your computational work</a:t>
            </a:r>
          </a:p>
          <a:p>
            <a:r>
              <a:rPr lang="en-US" dirty="0"/>
              <a:t>Can run more analyses (and bigger jobs) using their resources</a:t>
            </a:r>
          </a:p>
          <a:p>
            <a:r>
              <a:rPr lang="en-US" dirty="0"/>
              <a:t>Facilitators who can help you get started</a:t>
            </a:r>
          </a:p>
          <a:p>
            <a:endParaRPr lang="en-US" dirty="0"/>
          </a:p>
        </p:txBody>
      </p:sp>
      <p:pic>
        <p:nvPicPr>
          <p:cNvPr id="4" name="Picture 3"/>
          <p:cNvPicPr>
            <a:picLocks noChangeAspect="1"/>
          </p:cNvPicPr>
          <p:nvPr/>
        </p:nvPicPr>
        <p:blipFill>
          <a:blip r:embed="rId2"/>
          <a:stretch>
            <a:fillRect/>
          </a:stretch>
        </p:blipFill>
        <p:spPr>
          <a:xfrm>
            <a:off x="4482806" y="1909492"/>
            <a:ext cx="4565514" cy="3915840"/>
          </a:xfrm>
          <a:prstGeom prst="rect">
            <a:avLst/>
          </a:prstGeom>
        </p:spPr>
      </p:pic>
    </p:spTree>
    <p:extLst>
      <p:ext uri="{BB962C8B-B14F-4D97-AF65-F5344CB8AC3E}">
        <p14:creationId xmlns:p14="http://schemas.microsoft.com/office/powerpoint/2010/main" val="28277818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Quantitate Biology Initiative</a:t>
            </a:r>
          </a:p>
        </p:txBody>
      </p:sp>
      <p:sp>
        <p:nvSpPr>
          <p:cNvPr id="3" name="Content Placeholder 2"/>
          <p:cNvSpPr>
            <a:spLocks noGrp="1"/>
          </p:cNvSpPr>
          <p:nvPr>
            <p:ph idx="1"/>
          </p:nvPr>
        </p:nvSpPr>
        <p:spPr/>
        <p:txBody>
          <a:bodyPr>
            <a:normAutofit/>
          </a:bodyPr>
          <a:lstStyle/>
          <a:p>
            <a:r>
              <a:rPr lang="en-US" dirty="0"/>
              <a:t>Initiative to bring together quantitative biology on campus</a:t>
            </a:r>
          </a:p>
          <a:p>
            <a:pPr lvl="1"/>
            <a:r>
              <a:rPr lang="en-US" dirty="0">
                <a:hlinkClick r:id="rId2"/>
              </a:rPr>
              <a:t>https://qbi.wisc.edu/</a:t>
            </a:r>
            <a:endParaRPr lang="en-US" dirty="0"/>
          </a:p>
          <a:p>
            <a:r>
              <a:rPr lang="en-US" dirty="0"/>
              <a:t>Minor in Quant Bio</a:t>
            </a:r>
          </a:p>
          <a:p>
            <a:pPr lvl="1"/>
            <a:r>
              <a:rPr lang="en-US" dirty="0">
                <a:hlinkClick r:id="rId3"/>
              </a:rPr>
              <a:t>https://qbi.wisc.edu/education/phd-minor/</a:t>
            </a:r>
            <a:endParaRPr lang="en-US" dirty="0"/>
          </a:p>
          <a:p>
            <a:r>
              <a:rPr lang="en-US" dirty="0"/>
              <a:t>Weekly Seminar Series</a:t>
            </a:r>
          </a:p>
          <a:p>
            <a:pPr lvl="1"/>
            <a:r>
              <a:rPr lang="en-US" dirty="0">
                <a:hlinkClick r:id="rId4"/>
              </a:rPr>
              <a:t>https://wid.wisc.edu/seminars/qbio/</a:t>
            </a:r>
            <a:endParaRPr lang="en-US" dirty="0"/>
          </a:p>
        </p:txBody>
      </p:sp>
    </p:spTree>
    <p:extLst>
      <p:ext uri="{BB962C8B-B14F-4D97-AF65-F5344CB8AC3E}">
        <p14:creationId xmlns:p14="http://schemas.microsoft.com/office/powerpoint/2010/main" val="13951272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372</TotalTime>
  <Words>825</Words>
  <Application>Microsoft Macintosh PowerPoint</Application>
  <PresentationFormat>On-screen Show (4:3)</PresentationFormat>
  <Paragraphs>119</Paragraphs>
  <Slides>13</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Symbol</vt:lpstr>
      <vt:lpstr>Times New Roman</vt:lpstr>
      <vt:lpstr>Office Theme</vt:lpstr>
      <vt:lpstr>Computational Resources  at UW-Madison</vt:lpstr>
      <vt:lpstr>Computation in Biology</vt:lpstr>
      <vt:lpstr>ComBEE</vt:lpstr>
      <vt:lpstr>ComBEE R/Python Study Groups</vt:lpstr>
      <vt:lpstr>Data Science Hub</vt:lpstr>
      <vt:lpstr>What are Software and Data Carpentry?</vt:lpstr>
      <vt:lpstr>Carpentries on Campus</vt:lpstr>
      <vt:lpstr>Center for High Throughput Computing (CHTC)</vt:lpstr>
      <vt:lpstr>Quantitate Biology Initiative</vt:lpstr>
      <vt:lpstr>PowerPoint Presentation</vt:lpstr>
      <vt:lpstr>Other courses</vt:lpstr>
      <vt:lpstr>Biotech Center</vt:lpstr>
      <vt:lpstr>ComBEE</vt:lpstr>
    </vt:vector>
  </TitlesOfParts>
  <Company>McMahon Lab</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Resources  at UW-Madison</dc:title>
  <dc:creator>Sarah Stevens</dc:creator>
  <cp:lastModifiedBy>Sarah Stevens</cp:lastModifiedBy>
  <cp:revision>50</cp:revision>
  <dcterms:created xsi:type="dcterms:W3CDTF">2017-08-15T15:10:36Z</dcterms:created>
  <dcterms:modified xsi:type="dcterms:W3CDTF">2018-08-25T11:44:25Z</dcterms:modified>
</cp:coreProperties>
</file>

<file path=docProps/thumbnail.jpeg>
</file>